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78" r:id="rId5"/>
    <p:sldId id="289" r:id="rId6"/>
    <p:sldId id="259" r:id="rId7"/>
    <p:sldId id="260" r:id="rId8"/>
    <p:sldId id="281" r:id="rId9"/>
    <p:sldId id="282" r:id="rId10"/>
    <p:sldId id="261" r:id="rId11"/>
    <p:sldId id="283" r:id="rId12"/>
    <p:sldId id="290" r:id="rId13"/>
    <p:sldId id="28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A7"/>
    <a:srgbClr val="153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8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672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D6BEE-2AF5-4091-9B28-33F9CE8DE989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73004-5BA5-4C8E-95E8-0739D08052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2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73004-5BA5-4C8E-95E8-0739D08052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9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6531F-C5FA-473C-9EFD-294C9E7D68B5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146C-724F-456B-A0BD-332E341667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1.xml"/><Relationship Id="rId7" Type="http://schemas.openxmlformats.org/officeDocument/2006/relationships/image" Target="../media/image42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6.xml"/><Relationship Id="rId7" Type="http://schemas.openxmlformats.org/officeDocument/2006/relationships/image" Target="../media/image2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3470" y="446338"/>
            <a:ext cx="12192000" cy="58057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603531" y="384806"/>
            <a:ext cx="8159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2024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思源黑体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420" y="261696"/>
            <a:ext cx="1130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黄依璐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2420" y="1690971"/>
            <a:ext cx="461665" cy="3476059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Lorem ipsum 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2" name="组合 41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077594" y="539750"/>
            <a:ext cx="5773194" cy="5778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55611" y="4139738"/>
            <a:ext cx="2676875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consectetuer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. Maecenas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porttitor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congue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massa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Fusce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, magna sed pulvinar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ultricies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purus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lectus</a:t>
            </a:r>
            <a:endParaRPr lang="en-US" altLang="zh-CN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6680" y="573890"/>
            <a:ext cx="12192000" cy="580571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2" name="组合 41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384509" y="1525521"/>
            <a:ext cx="54434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alpha val="1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PART FOUR</a:t>
            </a:r>
            <a:endParaRPr lang="zh-CN" altLang="en-US" sz="7200" b="1" dirty="0">
              <a:solidFill>
                <a:schemeClr val="bg1">
                  <a:alpha val="1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1" name="标题 3"/>
          <p:cNvSpPr txBox="1"/>
          <p:nvPr/>
        </p:nvSpPr>
        <p:spPr>
          <a:xfrm>
            <a:off x="2447271" y="3522910"/>
            <a:ext cx="5950661" cy="1215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48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Rabbit</a:t>
            </a:r>
          </a:p>
          <a:p>
            <a:pPr lvl="0"/>
            <a:endParaRPr lang="zh-CN" altLang="en-US" sz="6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447271" y="220694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第四部分</a:t>
            </a:r>
          </a:p>
        </p:txBody>
      </p:sp>
      <p:sp>
        <p:nvSpPr>
          <p:cNvPr id="63" name="文本框 9"/>
          <p:cNvSpPr txBox="1"/>
          <p:nvPr>
            <p:custDataLst>
              <p:tags r:id="rId1"/>
            </p:custDataLst>
          </p:nvPr>
        </p:nvSpPr>
        <p:spPr>
          <a:xfrm>
            <a:off x="2523456" y="3871364"/>
            <a:ext cx="5253200" cy="6150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8"/>
                <a:ea typeface="思源黑体" panose="020B0400000000000000" pitchFamily="34" charset="-128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关于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女性被害恐惧 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2D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剧情游戏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2420" y="261696"/>
            <a:ext cx="1130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NO</a:t>
            </a:r>
            <a:r>
              <a:rPr lang="en-US" altLang="zh-CN" sz="16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.04</a:t>
            </a:r>
            <a:endParaRPr lang="zh-CN" altLang="en-US" sz="2400" i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11785" y="3911600"/>
            <a:ext cx="5780215" cy="2946399"/>
          </a:xfrm>
          <a:prstGeom prst="rect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76957" y="6388100"/>
            <a:ext cx="7822523" cy="469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3247427" y="1936909"/>
            <a:ext cx="1687355" cy="113821"/>
          </a:xfrm>
          <a:prstGeom prst="rect">
            <a:avLst/>
          </a:prstGeom>
          <a:solidFill>
            <a:srgbClr val="D6D7D9">
              <a:alpha val="6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7257218" y="1945793"/>
            <a:ext cx="1687355" cy="113821"/>
          </a:xfrm>
          <a:prstGeom prst="rect">
            <a:avLst/>
          </a:prstGeom>
          <a:solidFill>
            <a:srgbClr val="D6D7D9">
              <a:alpha val="6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26" name="TextBox 101"/>
          <p:cNvSpPr txBox="1"/>
          <p:nvPr/>
        </p:nvSpPr>
        <p:spPr>
          <a:xfrm>
            <a:off x="6783805" y="4288206"/>
            <a:ext cx="3782596" cy="4173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b="1" cap="all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策划草案 人物设定 剧情设定 </a:t>
            </a:r>
          </a:p>
        </p:txBody>
      </p:sp>
      <p:sp>
        <p:nvSpPr>
          <p:cNvPr id="27" name="TextBox 102"/>
          <p:cNvSpPr txBox="1"/>
          <p:nvPr/>
        </p:nvSpPr>
        <p:spPr>
          <a:xfrm>
            <a:off x="6921591" y="4966225"/>
            <a:ext cx="4595394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目前进行到游戏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demo</a:t>
            </a: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阶段</a:t>
            </a:r>
            <a:endParaRPr lang="en-US" altLang="zh-CN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17816110-F202-E164-352D-81DB102BE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02" y="-1"/>
            <a:ext cx="2394787" cy="3382357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AD1CEF94-BFC4-0564-17DE-903166F3C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85" y="0"/>
            <a:ext cx="2394787" cy="3385154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D3BA61D9-2105-8C32-868C-1D3F121E7B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2" y="-1"/>
            <a:ext cx="2394787" cy="3393548"/>
          </a:xfrm>
          <a:prstGeom prst="rect">
            <a:avLst/>
          </a:prstGeom>
        </p:spPr>
      </p:pic>
      <p:pic>
        <p:nvPicPr>
          <p:cNvPr id="11" name="图片 10" descr="图形用户界面, 网站&#10;&#10;描述已自动生成">
            <a:extLst>
              <a:ext uri="{FF2B5EF4-FFF2-40B4-BE49-F238E27FC236}">
                <a16:creationId xmlns:a16="http://schemas.microsoft.com/office/drawing/2014/main" id="{D586B6D3-EA76-0BC3-4E41-52B736ACA3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59" y="0"/>
            <a:ext cx="2394787" cy="3377264"/>
          </a:xfrm>
          <a:prstGeom prst="rect">
            <a:avLst/>
          </a:prstGeom>
        </p:spPr>
      </p:pic>
      <p:pic>
        <p:nvPicPr>
          <p:cNvPr id="14" name="图片 13" descr="日历, QR 代码&#10;&#10;描述已自动生成">
            <a:extLst>
              <a:ext uri="{FF2B5EF4-FFF2-40B4-BE49-F238E27FC236}">
                <a16:creationId xmlns:a16="http://schemas.microsoft.com/office/drawing/2014/main" id="{F300780C-FE56-0348-75BF-76B7ED9D2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47" y="-1"/>
            <a:ext cx="2625154" cy="2598491"/>
          </a:xfrm>
          <a:prstGeom prst="rect">
            <a:avLst/>
          </a:prstGeom>
        </p:spPr>
      </p:pic>
      <p:pic>
        <p:nvPicPr>
          <p:cNvPr id="29" name="图片 28" descr="墙上贴了许多照片&#10;&#10;描述已自动生成">
            <a:extLst>
              <a:ext uri="{FF2B5EF4-FFF2-40B4-BE49-F238E27FC236}">
                <a16:creationId xmlns:a16="http://schemas.microsoft.com/office/drawing/2014/main" id="{A4CF337E-8C1F-A62D-6514-AD94844E9B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963" y="2456539"/>
            <a:ext cx="3489037" cy="1438778"/>
          </a:xfrm>
          <a:prstGeom prst="rect">
            <a:avLst/>
          </a:prstGeom>
        </p:spPr>
      </p:pic>
      <p:pic>
        <p:nvPicPr>
          <p:cNvPr id="33" name="图片 32" descr="图示&#10;&#10;描述已自动生成">
            <a:extLst>
              <a:ext uri="{FF2B5EF4-FFF2-40B4-BE49-F238E27FC236}">
                <a16:creationId xmlns:a16="http://schemas.microsoft.com/office/drawing/2014/main" id="{F911933B-D42C-ECD6-1AEE-E53AB0D881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" y="3369043"/>
            <a:ext cx="3208524" cy="1804795"/>
          </a:xfrm>
          <a:prstGeom prst="rect">
            <a:avLst/>
          </a:prstGeom>
        </p:spPr>
      </p:pic>
      <p:pic>
        <p:nvPicPr>
          <p:cNvPr id="35" name="图片 34" descr="图示&#10;&#10;描述已自动生成">
            <a:extLst>
              <a:ext uri="{FF2B5EF4-FFF2-40B4-BE49-F238E27FC236}">
                <a16:creationId xmlns:a16="http://schemas.microsoft.com/office/drawing/2014/main" id="{91F97F58-0250-675E-69FD-7C9C8A8BB2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61" y="3385154"/>
            <a:ext cx="3208524" cy="1804795"/>
          </a:xfrm>
          <a:prstGeom prst="rect">
            <a:avLst/>
          </a:prstGeom>
        </p:spPr>
      </p:pic>
      <p:pic>
        <p:nvPicPr>
          <p:cNvPr id="37" name="图片 36" descr="卡通人物&#10;&#10;中度可信度描述已自动生成">
            <a:extLst>
              <a:ext uri="{FF2B5EF4-FFF2-40B4-BE49-F238E27FC236}">
                <a16:creationId xmlns:a16="http://schemas.microsoft.com/office/drawing/2014/main" id="{9A7503B8-5227-8183-6F7D-EEDAEDF682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6" y="5082170"/>
            <a:ext cx="2506166" cy="1772534"/>
          </a:xfrm>
          <a:prstGeom prst="rect">
            <a:avLst/>
          </a:prstGeom>
        </p:spPr>
      </p:pic>
      <p:pic>
        <p:nvPicPr>
          <p:cNvPr id="39" name="图片 38" descr="卡通人物&#10;&#10;中度可信度描述已自动生成">
            <a:extLst>
              <a:ext uri="{FF2B5EF4-FFF2-40B4-BE49-F238E27FC236}">
                <a16:creationId xmlns:a16="http://schemas.microsoft.com/office/drawing/2014/main" id="{AE32FF23-F7A6-BE89-2CC2-9174E09625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91" y="5082169"/>
            <a:ext cx="2506166" cy="177253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5" grpId="0" animBg="1"/>
      <p:bldP spid="16" grpId="0" animBg="1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6680" y="573890"/>
            <a:ext cx="12192000" cy="580571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2" name="组合 41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977413" y="1525521"/>
            <a:ext cx="49141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alpha val="1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PART FIVE</a:t>
            </a:r>
            <a:endParaRPr lang="zh-CN" altLang="en-US" sz="7200" b="1" dirty="0">
              <a:solidFill>
                <a:schemeClr val="bg1">
                  <a:alpha val="1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1" name="标题 3"/>
          <p:cNvSpPr txBox="1"/>
          <p:nvPr/>
        </p:nvSpPr>
        <p:spPr>
          <a:xfrm>
            <a:off x="2040175" y="3962506"/>
            <a:ext cx="8682775" cy="12151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48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Lion dance and ball dance</a:t>
            </a:r>
          </a:p>
          <a:p>
            <a:pPr lvl="0"/>
            <a:endParaRPr lang="en-US" altLang="zh-CN" sz="48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  <a:p>
            <a:pPr lvl="0"/>
            <a:endParaRPr lang="zh-CN" altLang="en-US" sz="6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040175" y="224684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第五部分</a:t>
            </a:r>
          </a:p>
        </p:txBody>
      </p:sp>
      <p:sp>
        <p:nvSpPr>
          <p:cNvPr id="63" name="文本框 9"/>
          <p:cNvSpPr txBox="1"/>
          <p:nvPr>
            <p:custDataLst>
              <p:tags r:id="rId1"/>
            </p:custDataLst>
          </p:nvPr>
        </p:nvSpPr>
        <p:spPr>
          <a:xfrm>
            <a:off x="2103834" y="3834673"/>
            <a:ext cx="5253200" cy="6150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8"/>
                <a:ea typeface="思源黑体" panose="020B0400000000000000" pitchFamily="34" charset="-128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以中国传统文化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舞狮 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为题制作的竞技舞球游戏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2420" y="261696"/>
            <a:ext cx="1130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NO</a:t>
            </a:r>
            <a:r>
              <a:rPr lang="en-US" altLang="zh-CN" sz="16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.04</a:t>
            </a:r>
            <a:endParaRPr lang="zh-CN" altLang="en-US" sz="2400" i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2246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8"/>
          <p:cNvGrpSpPr/>
          <p:nvPr>
            <p:custDataLst>
              <p:tags r:id="rId1"/>
            </p:custDataLst>
          </p:nvPr>
        </p:nvGrpSpPr>
        <p:grpSpPr>
          <a:xfrm>
            <a:off x="4064299" y="1701071"/>
            <a:ext cx="2416042" cy="1591124"/>
            <a:chOff x="3857454" y="1667593"/>
            <a:chExt cx="1981614" cy="1591124"/>
          </a:xfrm>
        </p:grpSpPr>
        <p:sp>
          <p:nvSpPr>
            <p:cNvPr id="13" name="-文本框 6"/>
            <p:cNvSpPr txBox="1"/>
            <p:nvPr>
              <p:custDataLst>
                <p:tags r:id="rId2"/>
              </p:custDataLst>
            </p:nvPr>
          </p:nvSpPr>
          <p:spPr>
            <a:xfrm>
              <a:off x="3884927" y="1667593"/>
              <a:ext cx="192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思源黑体" panose="020B0400000000000000" pitchFamily="34" charset="-122"/>
                </a:rPr>
                <a:t>输入您的标题</a:t>
              </a:r>
              <a:endParaRPr lang="en-US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4" name="-文本框 42"/>
            <p:cNvSpPr txBox="1"/>
            <p:nvPr>
              <p:custDataLst>
                <p:tags r:id="rId3"/>
              </p:custDataLst>
            </p:nvPr>
          </p:nvSpPr>
          <p:spPr>
            <a:xfrm>
              <a:off x="3857454" y="2206121"/>
              <a:ext cx="198161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思源黑体" panose="020B0400000000000000" pitchFamily="34" charset="-128"/>
                  <a:ea typeface="思源黑体" panose="020B0400000000000000" pitchFamily="34" charset="-128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amet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,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consectetuer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adipiscing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. Maecenas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porttitor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congue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massa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.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Fusce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posuere</a:t>
              </a:r>
              <a:endPara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29863" y="990956"/>
            <a:ext cx="4168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2FA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进度展示</a:t>
            </a:r>
          </a:p>
        </p:txBody>
      </p:sp>
      <p:sp>
        <p:nvSpPr>
          <p:cNvPr id="29" name="矩形 28"/>
          <p:cNvSpPr/>
          <p:nvPr/>
        </p:nvSpPr>
        <p:spPr>
          <a:xfrm>
            <a:off x="0" y="6592404"/>
            <a:ext cx="12192000" cy="26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23122" y="323230"/>
            <a:ext cx="199120" cy="199120"/>
          </a:xfrm>
          <a:prstGeom prst="ellipse">
            <a:avLst/>
          </a:prstGeom>
          <a:noFill/>
          <a:ln w="57150"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B6915D0B-CABF-F9CF-9663-0E5F1B1BF3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83" y="35345"/>
            <a:ext cx="4668495" cy="3300418"/>
          </a:xfrm>
          <a:prstGeom prst="rect">
            <a:avLst/>
          </a:prstGeom>
        </p:spPr>
      </p:pic>
      <p:pic>
        <p:nvPicPr>
          <p:cNvPr id="8" name="图片 7" descr="日历&#10;&#10;中度可信度描述已自动生成">
            <a:extLst>
              <a:ext uri="{FF2B5EF4-FFF2-40B4-BE49-F238E27FC236}">
                <a16:creationId xmlns:a16="http://schemas.microsoft.com/office/drawing/2014/main" id="{AD06B177-D6BE-C5BD-7BB7-A9F1D007C5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89" y="218"/>
            <a:ext cx="4248611" cy="3003578"/>
          </a:xfrm>
          <a:prstGeom prst="rect">
            <a:avLst/>
          </a:prstGeom>
        </p:spPr>
      </p:pic>
      <p:pic>
        <p:nvPicPr>
          <p:cNvPr id="10" name="图片 9" descr="日历&#10;&#10;描述已自动生成">
            <a:extLst>
              <a:ext uri="{FF2B5EF4-FFF2-40B4-BE49-F238E27FC236}">
                <a16:creationId xmlns:a16="http://schemas.microsoft.com/office/drawing/2014/main" id="{30633861-1F0A-6801-6B48-F53214EADA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4613"/>
            <a:ext cx="2724790" cy="3853387"/>
          </a:xfrm>
          <a:prstGeom prst="rect">
            <a:avLst/>
          </a:prstGeom>
        </p:spPr>
      </p:pic>
      <p:pic>
        <p:nvPicPr>
          <p:cNvPr id="19" name="图片 18" descr="卡通人物&#10;&#10;中度可信度描述已自动生成">
            <a:extLst>
              <a:ext uri="{FF2B5EF4-FFF2-40B4-BE49-F238E27FC236}">
                <a16:creationId xmlns:a16="http://schemas.microsoft.com/office/drawing/2014/main" id="{04E1E0B5-8503-A894-6E55-5E268924E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10" y="3061812"/>
            <a:ext cx="5411730" cy="3170568"/>
          </a:xfrm>
          <a:prstGeom prst="rect">
            <a:avLst/>
          </a:prstGeom>
        </p:spPr>
      </p:pic>
      <p:pic>
        <p:nvPicPr>
          <p:cNvPr id="15" name="图片 14" descr="图片包含 蛋糕, 室内, 桌子, 生日&#10;&#10;描述已自动生成">
            <a:extLst>
              <a:ext uri="{FF2B5EF4-FFF2-40B4-BE49-F238E27FC236}">
                <a16:creationId xmlns:a16="http://schemas.microsoft.com/office/drawing/2014/main" id="{1119A8C1-513C-E9B0-CDE1-9D8A05ADA4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62" y="2980920"/>
            <a:ext cx="5341925" cy="3567916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-矩形 18"/>
          <p:cNvSpPr/>
          <p:nvPr/>
        </p:nvSpPr>
        <p:spPr>
          <a:xfrm>
            <a:off x="541952" y="2609826"/>
            <a:ext cx="1752994" cy="80356"/>
          </a:xfrm>
          <a:prstGeom prst="rect">
            <a:avLst/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PA-矩形 18"/>
          <p:cNvSpPr/>
          <p:nvPr/>
        </p:nvSpPr>
        <p:spPr>
          <a:xfrm>
            <a:off x="541959" y="2690180"/>
            <a:ext cx="1752986" cy="269412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4" name="矩形: 圆角 15"/>
          <p:cNvSpPr/>
          <p:nvPr/>
        </p:nvSpPr>
        <p:spPr>
          <a:xfrm>
            <a:off x="1035339" y="3029729"/>
            <a:ext cx="800795" cy="439839"/>
          </a:xfrm>
          <a:prstGeom prst="roundRect">
            <a:avLst>
              <a:gd name="adj" fmla="val 50000"/>
            </a:avLst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8" name="文本框 16"/>
          <p:cNvSpPr txBox="1"/>
          <p:nvPr/>
        </p:nvSpPr>
        <p:spPr>
          <a:xfrm>
            <a:off x="1200827" y="2978055"/>
            <a:ext cx="528348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A思源黑体—06"/>
                <a:ea typeface="A思源黑体—06"/>
                <a:cs typeface="A思源黑体—06"/>
                <a:sym typeface="A思源黑体—06"/>
              </a:defRPr>
            </a:lvl1pPr>
          </a:lstStyle>
          <a:p>
            <a:r>
              <a:rPr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01</a:t>
            </a:r>
          </a:p>
        </p:txBody>
      </p:sp>
      <p:sp>
        <p:nvSpPr>
          <p:cNvPr id="20" name="文本框 117"/>
          <p:cNvSpPr txBox="1"/>
          <p:nvPr/>
        </p:nvSpPr>
        <p:spPr>
          <a:xfrm>
            <a:off x="6683908" y="3029729"/>
            <a:ext cx="302325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A思源黑体—06"/>
                <a:ea typeface="A思源黑体—06"/>
                <a:cs typeface="A思源黑体—06"/>
                <a:sym typeface="A思源黑体—06"/>
              </a:defRPr>
            </a:lvl1pPr>
          </a:lstStyle>
          <a:p>
            <a:r>
              <a:rPr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0</a:t>
            </a:r>
          </a:p>
        </p:txBody>
      </p:sp>
      <p:grpSp>
        <p:nvGrpSpPr>
          <p:cNvPr id="22" name="组合 120"/>
          <p:cNvGrpSpPr/>
          <p:nvPr/>
        </p:nvGrpSpPr>
        <p:grpSpPr>
          <a:xfrm>
            <a:off x="693335" y="3697501"/>
            <a:ext cx="1455572" cy="1340904"/>
            <a:chOff x="0" y="2268"/>
            <a:chExt cx="1455571" cy="1041120"/>
          </a:xfrm>
        </p:grpSpPr>
        <p:sp>
          <p:nvSpPr>
            <p:cNvPr id="23" name="文本框 121"/>
            <p:cNvSpPr txBox="1"/>
            <p:nvPr/>
          </p:nvSpPr>
          <p:spPr>
            <a:xfrm>
              <a:off x="19900" y="2268"/>
              <a:ext cx="1435671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595959"/>
                  </a:solidFill>
                  <a:latin typeface="A思源黑体—06"/>
                  <a:ea typeface="A思源黑体—06"/>
                  <a:cs typeface="A思源黑体—06"/>
                  <a:sym typeface="A思源黑体—06"/>
                </a:defRPr>
              </a:lvl1pPr>
            </a:lstStyle>
            <a:p>
              <a:pPr algn="ctr"/>
              <a:r>
                <a:rPr lang="en-US" sz="1400" b="1" dirty="0">
                  <a:solidFill>
                    <a:srgbClr val="153EA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Don‘t Remember Me</a:t>
              </a:r>
              <a:endParaRPr sz="1400" b="1" dirty="0">
                <a:solidFill>
                  <a:srgbClr val="153EA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  <p:sp>
          <p:nvSpPr>
            <p:cNvPr id="24" name="矩形 122"/>
            <p:cNvSpPr txBox="1"/>
            <p:nvPr/>
          </p:nvSpPr>
          <p:spPr>
            <a:xfrm>
              <a:off x="0" y="494330"/>
              <a:ext cx="1455570" cy="549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1200">
                  <a:solidFill>
                    <a:srgbClr val="595959"/>
                  </a:solidFill>
                  <a:latin typeface="A思源黑体—01"/>
                  <a:ea typeface="A思源黑体—01"/>
                  <a:cs typeface="A思源黑体—01"/>
                  <a:sym typeface="A思源黑体—01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Unity 3D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解谜剧情游戏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63419" y="796201"/>
            <a:ext cx="5714561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CONTENTS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6" name="组合 35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9" name="组合 48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965898" y="532806"/>
            <a:ext cx="897626" cy="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6377980" y="1376048"/>
            <a:ext cx="4166557" cy="3406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consectetuer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黑体" panose="020B0400000000000000" pitchFamily="34" charset="-122"/>
              </a:rPr>
              <a:t>. </a:t>
            </a:r>
          </a:p>
        </p:txBody>
      </p:sp>
      <p:sp>
        <p:nvSpPr>
          <p:cNvPr id="2" name="PA-矩形 18">
            <a:extLst>
              <a:ext uri="{FF2B5EF4-FFF2-40B4-BE49-F238E27FC236}">
                <a16:creationId xmlns:a16="http://schemas.microsoft.com/office/drawing/2014/main" id="{6690FA08-E5F2-2108-6B77-0454DEED27F8}"/>
              </a:ext>
            </a:extLst>
          </p:cNvPr>
          <p:cNvSpPr/>
          <p:nvPr/>
        </p:nvSpPr>
        <p:spPr>
          <a:xfrm>
            <a:off x="2913254" y="2606465"/>
            <a:ext cx="1752994" cy="80356"/>
          </a:xfrm>
          <a:prstGeom prst="rect">
            <a:avLst/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PA-矩形 18">
            <a:extLst>
              <a:ext uri="{FF2B5EF4-FFF2-40B4-BE49-F238E27FC236}">
                <a16:creationId xmlns:a16="http://schemas.microsoft.com/office/drawing/2014/main" id="{538B334A-4893-0612-12B4-08A4CD118D6C}"/>
              </a:ext>
            </a:extLst>
          </p:cNvPr>
          <p:cNvSpPr/>
          <p:nvPr/>
        </p:nvSpPr>
        <p:spPr>
          <a:xfrm>
            <a:off x="2913261" y="2686819"/>
            <a:ext cx="1752986" cy="269412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PA-矩形 18">
            <a:extLst>
              <a:ext uri="{FF2B5EF4-FFF2-40B4-BE49-F238E27FC236}">
                <a16:creationId xmlns:a16="http://schemas.microsoft.com/office/drawing/2014/main" id="{3FD373CB-C997-6F26-F642-CF12E8C07BA1}"/>
              </a:ext>
            </a:extLst>
          </p:cNvPr>
          <p:cNvSpPr/>
          <p:nvPr/>
        </p:nvSpPr>
        <p:spPr>
          <a:xfrm>
            <a:off x="5249988" y="2609826"/>
            <a:ext cx="1752994" cy="80356"/>
          </a:xfrm>
          <a:prstGeom prst="rect">
            <a:avLst/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1" name="PA-矩形 18">
            <a:extLst>
              <a:ext uri="{FF2B5EF4-FFF2-40B4-BE49-F238E27FC236}">
                <a16:creationId xmlns:a16="http://schemas.microsoft.com/office/drawing/2014/main" id="{6ED5CEB0-D34F-BCAE-093F-BC4B57CF46F6}"/>
              </a:ext>
            </a:extLst>
          </p:cNvPr>
          <p:cNvSpPr/>
          <p:nvPr/>
        </p:nvSpPr>
        <p:spPr>
          <a:xfrm>
            <a:off x="5249995" y="2690180"/>
            <a:ext cx="1752986" cy="269412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5" name="PA-矩形 18">
            <a:extLst>
              <a:ext uri="{FF2B5EF4-FFF2-40B4-BE49-F238E27FC236}">
                <a16:creationId xmlns:a16="http://schemas.microsoft.com/office/drawing/2014/main" id="{ED3FCEC8-0597-C268-84C9-349A8C921679}"/>
              </a:ext>
            </a:extLst>
          </p:cNvPr>
          <p:cNvSpPr/>
          <p:nvPr/>
        </p:nvSpPr>
        <p:spPr>
          <a:xfrm>
            <a:off x="7580581" y="2646643"/>
            <a:ext cx="1752994" cy="80356"/>
          </a:xfrm>
          <a:prstGeom prst="rect">
            <a:avLst/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6" name="PA-矩形 18">
            <a:extLst>
              <a:ext uri="{FF2B5EF4-FFF2-40B4-BE49-F238E27FC236}">
                <a16:creationId xmlns:a16="http://schemas.microsoft.com/office/drawing/2014/main" id="{7F7B4912-933F-51F3-D98F-85ED49ADA70A}"/>
              </a:ext>
            </a:extLst>
          </p:cNvPr>
          <p:cNvSpPr/>
          <p:nvPr/>
        </p:nvSpPr>
        <p:spPr>
          <a:xfrm>
            <a:off x="7580588" y="2726997"/>
            <a:ext cx="1752986" cy="269412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7" name="PA-矩形 18">
            <a:extLst>
              <a:ext uri="{FF2B5EF4-FFF2-40B4-BE49-F238E27FC236}">
                <a16:creationId xmlns:a16="http://schemas.microsoft.com/office/drawing/2014/main" id="{AF7FE7EE-4488-1B18-A881-1FAB1267EC6A}"/>
              </a:ext>
            </a:extLst>
          </p:cNvPr>
          <p:cNvSpPr/>
          <p:nvPr/>
        </p:nvSpPr>
        <p:spPr>
          <a:xfrm>
            <a:off x="9884718" y="2646643"/>
            <a:ext cx="1752994" cy="80356"/>
          </a:xfrm>
          <a:prstGeom prst="rect">
            <a:avLst/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8" name="PA-矩形 18">
            <a:extLst>
              <a:ext uri="{FF2B5EF4-FFF2-40B4-BE49-F238E27FC236}">
                <a16:creationId xmlns:a16="http://schemas.microsoft.com/office/drawing/2014/main" id="{BAFBEB60-FEF0-2848-6F8F-B43960AEDF18}"/>
              </a:ext>
            </a:extLst>
          </p:cNvPr>
          <p:cNvSpPr/>
          <p:nvPr/>
        </p:nvSpPr>
        <p:spPr>
          <a:xfrm>
            <a:off x="9884725" y="2726997"/>
            <a:ext cx="1752986" cy="269412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25" name="组合 123"/>
          <p:cNvGrpSpPr/>
          <p:nvPr/>
        </p:nvGrpSpPr>
        <p:grpSpPr>
          <a:xfrm>
            <a:off x="3135650" y="3697500"/>
            <a:ext cx="1332797" cy="1340905"/>
            <a:chOff x="0" y="0"/>
            <a:chExt cx="1455570" cy="1124958"/>
          </a:xfrm>
        </p:grpSpPr>
        <p:sp>
          <p:nvSpPr>
            <p:cNvPr id="27" name="矩形 125"/>
            <p:cNvSpPr txBox="1"/>
            <p:nvPr/>
          </p:nvSpPr>
          <p:spPr>
            <a:xfrm>
              <a:off x="0" y="521022"/>
              <a:ext cx="1455570" cy="603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1200">
                  <a:solidFill>
                    <a:srgbClr val="595959"/>
                  </a:solidFill>
                  <a:latin typeface="A思源黑体—01"/>
                  <a:ea typeface="A思源黑体—01"/>
                  <a:cs typeface="A思源黑体—01"/>
                  <a:sym typeface="A思源黑体—01"/>
                </a:defRPr>
              </a:lvl1pPr>
            </a:lstStyle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UE4 3D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冒险剧情游戏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  <p:sp>
          <p:nvSpPr>
            <p:cNvPr id="26" name="文本框 124"/>
            <p:cNvSpPr txBox="1"/>
            <p:nvPr/>
          </p:nvSpPr>
          <p:spPr>
            <a:xfrm>
              <a:off x="19898" y="0"/>
              <a:ext cx="1435672" cy="438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595959"/>
                  </a:solidFill>
                  <a:latin typeface="A思源黑体—06"/>
                  <a:ea typeface="A思源黑体—06"/>
                  <a:cs typeface="A思源黑体—06"/>
                  <a:sym typeface="A思源黑体—06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rgbClr val="153EA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Dragon and Sea</a:t>
              </a:r>
              <a:endParaRPr lang="zh-CN" altLang="en-US" sz="1400" b="1" dirty="0">
                <a:solidFill>
                  <a:srgbClr val="153EA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69" name="矩形: 圆角 15">
            <a:extLst>
              <a:ext uri="{FF2B5EF4-FFF2-40B4-BE49-F238E27FC236}">
                <a16:creationId xmlns:a16="http://schemas.microsoft.com/office/drawing/2014/main" id="{5D7F8DE6-DBD0-508B-0F05-48B6110AD691}"/>
              </a:ext>
            </a:extLst>
          </p:cNvPr>
          <p:cNvSpPr/>
          <p:nvPr/>
        </p:nvSpPr>
        <p:spPr>
          <a:xfrm>
            <a:off x="3372072" y="3035659"/>
            <a:ext cx="800795" cy="439839"/>
          </a:xfrm>
          <a:prstGeom prst="roundRect">
            <a:avLst>
              <a:gd name="adj" fmla="val 50000"/>
            </a:avLst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0" name="文本框 16">
            <a:extLst>
              <a:ext uri="{FF2B5EF4-FFF2-40B4-BE49-F238E27FC236}">
                <a16:creationId xmlns:a16="http://schemas.microsoft.com/office/drawing/2014/main" id="{0986131D-AC31-DCBC-8769-D27C4C805AC9}"/>
              </a:ext>
            </a:extLst>
          </p:cNvPr>
          <p:cNvSpPr txBox="1"/>
          <p:nvPr/>
        </p:nvSpPr>
        <p:spPr>
          <a:xfrm>
            <a:off x="3537560" y="2983985"/>
            <a:ext cx="512318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A思源黑体—06"/>
                <a:ea typeface="A思源黑体—06"/>
                <a:cs typeface="A思源黑体—06"/>
                <a:sym typeface="A思源黑体—06"/>
              </a:defRPr>
            </a:lvl1pPr>
          </a:lstStyle>
          <a:p>
            <a:r>
              <a:rPr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0</a:t>
            </a:r>
            <a:r>
              <a:rPr lang="en-US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2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  <a:cs typeface="黑体" panose="02010609060101010101" charset="-122"/>
              <a:sym typeface="思源黑体" panose="020B0400000000000000" pitchFamily="34" charset="-122"/>
            </a:endParaRPr>
          </a:p>
        </p:txBody>
      </p:sp>
      <p:sp>
        <p:nvSpPr>
          <p:cNvPr id="71" name="矩形: 圆角 15">
            <a:extLst>
              <a:ext uri="{FF2B5EF4-FFF2-40B4-BE49-F238E27FC236}">
                <a16:creationId xmlns:a16="http://schemas.microsoft.com/office/drawing/2014/main" id="{2F261653-480A-33AA-D1D7-C54DBBB4F4AC}"/>
              </a:ext>
            </a:extLst>
          </p:cNvPr>
          <p:cNvSpPr/>
          <p:nvPr/>
        </p:nvSpPr>
        <p:spPr>
          <a:xfrm>
            <a:off x="5748164" y="3043047"/>
            <a:ext cx="800795" cy="439839"/>
          </a:xfrm>
          <a:prstGeom prst="roundRect">
            <a:avLst>
              <a:gd name="adj" fmla="val 50000"/>
            </a:avLst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2" name="文本框 16">
            <a:extLst>
              <a:ext uri="{FF2B5EF4-FFF2-40B4-BE49-F238E27FC236}">
                <a16:creationId xmlns:a16="http://schemas.microsoft.com/office/drawing/2014/main" id="{EA152B2B-EFCC-A1B1-9749-2AEF697E1820}"/>
              </a:ext>
            </a:extLst>
          </p:cNvPr>
          <p:cNvSpPr txBox="1"/>
          <p:nvPr/>
        </p:nvSpPr>
        <p:spPr>
          <a:xfrm>
            <a:off x="5913652" y="2991373"/>
            <a:ext cx="512318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A思源黑体—06"/>
                <a:ea typeface="A思源黑体—06"/>
                <a:cs typeface="A思源黑体—06"/>
                <a:sym typeface="A思源黑体—06"/>
              </a:defRPr>
            </a:lvl1pPr>
          </a:lstStyle>
          <a:p>
            <a:r>
              <a:rPr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0</a:t>
            </a:r>
            <a:r>
              <a:rPr lang="en-US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3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  <a:cs typeface="黑体" panose="02010609060101010101" charset="-122"/>
              <a:sym typeface="思源黑体" panose="020B0400000000000000" pitchFamily="34" charset="-122"/>
            </a:endParaRPr>
          </a:p>
        </p:txBody>
      </p:sp>
      <p:sp>
        <p:nvSpPr>
          <p:cNvPr id="73" name="矩形: 圆角 15">
            <a:extLst>
              <a:ext uri="{FF2B5EF4-FFF2-40B4-BE49-F238E27FC236}">
                <a16:creationId xmlns:a16="http://schemas.microsoft.com/office/drawing/2014/main" id="{397D3D28-E397-2215-BE08-5599F8B21851}"/>
              </a:ext>
            </a:extLst>
          </p:cNvPr>
          <p:cNvSpPr/>
          <p:nvPr/>
        </p:nvSpPr>
        <p:spPr>
          <a:xfrm>
            <a:off x="8079168" y="3027592"/>
            <a:ext cx="800795" cy="439839"/>
          </a:xfrm>
          <a:prstGeom prst="roundRect">
            <a:avLst>
              <a:gd name="adj" fmla="val 50000"/>
            </a:avLst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4" name="文本框 16">
            <a:extLst>
              <a:ext uri="{FF2B5EF4-FFF2-40B4-BE49-F238E27FC236}">
                <a16:creationId xmlns:a16="http://schemas.microsoft.com/office/drawing/2014/main" id="{1C477891-1A91-6A48-7D61-66789CFB5211}"/>
              </a:ext>
            </a:extLst>
          </p:cNvPr>
          <p:cNvSpPr txBox="1"/>
          <p:nvPr/>
        </p:nvSpPr>
        <p:spPr>
          <a:xfrm>
            <a:off x="8244656" y="2975918"/>
            <a:ext cx="512318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A思源黑体—06"/>
                <a:ea typeface="A思源黑体—06"/>
                <a:cs typeface="A思源黑体—06"/>
                <a:sym typeface="A思源黑体—06"/>
              </a:defRPr>
            </a:lvl1pPr>
          </a:lstStyle>
          <a:p>
            <a:r>
              <a:rPr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0</a:t>
            </a:r>
            <a:r>
              <a:rPr lang="en-US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4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  <a:cs typeface="黑体" panose="02010609060101010101" charset="-122"/>
              <a:sym typeface="思源黑体" panose="020B0400000000000000" pitchFamily="34" charset="-122"/>
            </a:endParaRPr>
          </a:p>
        </p:txBody>
      </p:sp>
      <p:sp>
        <p:nvSpPr>
          <p:cNvPr id="75" name="矩形: 圆角 15">
            <a:extLst>
              <a:ext uri="{FF2B5EF4-FFF2-40B4-BE49-F238E27FC236}">
                <a16:creationId xmlns:a16="http://schemas.microsoft.com/office/drawing/2014/main" id="{33EB4D8A-5476-251D-252C-FF89399C8FD3}"/>
              </a:ext>
            </a:extLst>
          </p:cNvPr>
          <p:cNvSpPr/>
          <p:nvPr/>
        </p:nvSpPr>
        <p:spPr>
          <a:xfrm>
            <a:off x="10362305" y="3027592"/>
            <a:ext cx="800795" cy="439839"/>
          </a:xfrm>
          <a:prstGeom prst="roundRect">
            <a:avLst>
              <a:gd name="adj" fmla="val 50000"/>
            </a:avLst>
          </a:prstGeom>
          <a:solidFill>
            <a:srgbClr val="002F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思源黑体 Light" panose="020B0300000000000000" charset="-122"/>
              </a:defRPr>
            </a:pPr>
            <a:endParaRPr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6" name="文本框 16">
            <a:extLst>
              <a:ext uri="{FF2B5EF4-FFF2-40B4-BE49-F238E27FC236}">
                <a16:creationId xmlns:a16="http://schemas.microsoft.com/office/drawing/2014/main" id="{18894AF1-8D62-23AE-3948-641FD2580B17}"/>
              </a:ext>
            </a:extLst>
          </p:cNvPr>
          <p:cNvSpPr txBox="1"/>
          <p:nvPr/>
        </p:nvSpPr>
        <p:spPr>
          <a:xfrm>
            <a:off x="10527793" y="2975918"/>
            <a:ext cx="512318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A思源黑体—06"/>
                <a:ea typeface="A思源黑体—06"/>
                <a:cs typeface="A思源黑体—06"/>
                <a:sym typeface="A思源黑体—06"/>
              </a:defRPr>
            </a:lvl1pPr>
          </a:lstStyle>
          <a:p>
            <a:r>
              <a:rPr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0</a:t>
            </a:r>
            <a:r>
              <a:rPr lang="en-US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rPr>
              <a:t>5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  <a:cs typeface="黑体" panose="02010609060101010101" charset="-122"/>
              <a:sym typeface="思源黑体" panose="020B0400000000000000" pitchFamily="34" charset="-122"/>
            </a:endParaRPr>
          </a:p>
        </p:txBody>
      </p:sp>
      <p:grpSp>
        <p:nvGrpSpPr>
          <p:cNvPr id="28" name="组合 126"/>
          <p:cNvGrpSpPr/>
          <p:nvPr/>
        </p:nvGrpSpPr>
        <p:grpSpPr>
          <a:xfrm>
            <a:off x="5442025" y="3688737"/>
            <a:ext cx="1455572" cy="1030550"/>
            <a:chOff x="-38269" y="0"/>
            <a:chExt cx="1455570" cy="1218259"/>
          </a:xfrm>
        </p:grpSpPr>
        <p:sp>
          <p:nvSpPr>
            <p:cNvPr id="29" name="文本框 127"/>
            <p:cNvSpPr txBox="1"/>
            <p:nvPr/>
          </p:nvSpPr>
          <p:spPr>
            <a:xfrm>
              <a:off x="19898" y="0"/>
              <a:ext cx="1299505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595959"/>
                  </a:solidFill>
                  <a:latin typeface="A思源黑体—06"/>
                  <a:ea typeface="A思源黑体—06"/>
                  <a:cs typeface="A思源黑体—06"/>
                  <a:sym typeface="A思源黑体—06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rgbClr val="153EA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The Strike of Fate</a:t>
              </a:r>
              <a:endParaRPr lang="zh-CN" altLang="en-US" sz="1400" b="1" dirty="0">
                <a:solidFill>
                  <a:srgbClr val="153EA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  <p:sp>
          <p:nvSpPr>
            <p:cNvPr id="30" name="矩形 128"/>
            <p:cNvSpPr txBox="1"/>
            <p:nvPr/>
          </p:nvSpPr>
          <p:spPr>
            <a:xfrm>
              <a:off x="-38269" y="734395"/>
              <a:ext cx="1455570" cy="483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1200">
                  <a:solidFill>
                    <a:srgbClr val="595959"/>
                  </a:solidFill>
                  <a:latin typeface="A思源黑体—01"/>
                  <a:ea typeface="A思源黑体—01"/>
                  <a:cs typeface="A思源黑体—01"/>
                  <a:sym typeface="A思源黑体—01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桌游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竞技策略卡牌游戏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1" name="组合 129"/>
          <p:cNvGrpSpPr/>
          <p:nvPr/>
        </p:nvGrpSpPr>
        <p:grpSpPr>
          <a:xfrm>
            <a:off x="7823168" y="3688735"/>
            <a:ext cx="1339243" cy="1558325"/>
            <a:chOff x="0" y="0"/>
            <a:chExt cx="1455570" cy="1283455"/>
          </a:xfrm>
        </p:grpSpPr>
        <p:sp>
          <p:nvSpPr>
            <p:cNvPr id="32" name="文本框 130"/>
            <p:cNvSpPr txBox="1"/>
            <p:nvPr/>
          </p:nvSpPr>
          <p:spPr>
            <a:xfrm>
              <a:off x="188275" y="0"/>
              <a:ext cx="102209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595959"/>
                  </a:solidFill>
                  <a:latin typeface="A思源黑体—06"/>
                  <a:ea typeface="A思源黑体—06"/>
                  <a:cs typeface="A思源黑体—06"/>
                  <a:sym typeface="A思源黑体—06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rgbClr val="153EA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Rabbit</a:t>
              </a:r>
              <a:endParaRPr lang="zh-CN" altLang="en-US" sz="1400" b="1" dirty="0">
                <a:solidFill>
                  <a:srgbClr val="153EA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  <p:sp>
          <p:nvSpPr>
            <p:cNvPr id="33" name="矩形 131"/>
            <p:cNvSpPr txBox="1"/>
            <p:nvPr/>
          </p:nvSpPr>
          <p:spPr>
            <a:xfrm>
              <a:off x="0" y="494331"/>
              <a:ext cx="1455570" cy="789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1200">
                  <a:solidFill>
                    <a:srgbClr val="595959"/>
                  </a:solidFill>
                  <a:latin typeface="A思源黑体—01"/>
                  <a:ea typeface="A思源黑体—01"/>
                  <a:cs typeface="A思源黑体—01"/>
                  <a:sym typeface="A思源黑体—01"/>
                </a:defRPr>
              </a:lvl1pPr>
            </a:lstStyle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U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nity 2D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解密剧情游戏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  <a:p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0" name="组合 129">
            <a:extLst>
              <a:ext uri="{FF2B5EF4-FFF2-40B4-BE49-F238E27FC236}">
                <a16:creationId xmlns:a16="http://schemas.microsoft.com/office/drawing/2014/main" id="{422FA934-82EC-C788-BB8E-7E263453AD38}"/>
              </a:ext>
            </a:extLst>
          </p:cNvPr>
          <p:cNvGrpSpPr/>
          <p:nvPr/>
        </p:nvGrpSpPr>
        <p:grpSpPr>
          <a:xfrm>
            <a:off x="10021579" y="3688735"/>
            <a:ext cx="1477086" cy="1283455"/>
            <a:chOff x="-100807" y="0"/>
            <a:chExt cx="1605386" cy="1043390"/>
          </a:xfrm>
        </p:grpSpPr>
        <p:sp>
          <p:nvSpPr>
            <p:cNvPr id="81" name="文本框 130">
              <a:extLst>
                <a:ext uri="{FF2B5EF4-FFF2-40B4-BE49-F238E27FC236}">
                  <a16:creationId xmlns:a16="http://schemas.microsoft.com/office/drawing/2014/main" id="{BEA140CC-963E-162E-2348-BBDB36CBB6A9}"/>
                </a:ext>
              </a:extLst>
            </p:cNvPr>
            <p:cNvSpPr txBox="1"/>
            <p:nvPr/>
          </p:nvSpPr>
          <p:spPr>
            <a:xfrm>
              <a:off x="-100807" y="0"/>
              <a:ext cx="1605386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595959"/>
                  </a:solidFill>
                  <a:latin typeface="A思源黑体—06"/>
                  <a:ea typeface="A思源黑体—06"/>
                  <a:cs typeface="A思源黑体—06"/>
                  <a:sym typeface="A思源黑体—06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rgbClr val="153EAB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Lion dance and ball dance</a:t>
              </a:r>
              <a:endParaRPr lang="zh-CN" altLang="en-US" sz="1400" b="1" dirty="0">
                <a:solidFill>
                  <a:srgbClr val="153EAB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  <p:sp>
          <p:nvSpPr>
            <p:cNvPr id="82" name="矩形 131">
              <a:extLst>
                <a:ext uri="{FF2B5EF4-FFF2-40B4-BE49-F238E27FC236}">
                  <a16:creationId xmlns:a16="http://schemas.microsoft.com/office/drawing/2014/main" id="{917A0B19-B34B-9EE1-74DD-00709647C6BF}"/>
                </a:ext>
              </a:extLst>
            </p:cNvPr>
            <p:cNvSpPr txBox="1"/>
            <p:nvPr/>
          </p:nvSpPr>
          <p:spPr>
            <a:xfrm>
              <a:off x="0" y="494331"/>
              <a:ext cx="1455570" cy="549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lnSpc>
                  <a:spcPct val="130000"/>
                </a:lnSpc>
                <a:defRPr sz="1200">
                  <a:solidFill>
                    <a:srgbClr val="595959"/>
                  </a:solidFill>
                  <a:latin typeface="A思源黑体—01"/>
                  <a:ea typeface="A思源黑体—01"/>
                  <a:cs typeface="A思源黑体—01"/>
                  <a:sym typeface="A思源黑体—01"/>
                </a:defRPr>
              </a:lvl1pPr>
            </a:lstStyle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U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nity 3D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黑体" panose="02010609060101010101" charset="-122"/>
                  <a:sym typeface="思源黑体" panose="020B0400000000000000" pitchFamily="34" charset="-122"/>
                </a:rPr>
                <a:t>中式运动竞技游戏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黑体" panose="02010609060101010101" charset="-122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8" grpId="0" animBg="1"/>
      <p:bldP spid="20" grpId="0" animBg="1"/>
      <p:bldP spid="34" grpId="0"/>
      <p:bldP spid="64" grpId="0"/>
      <p:bldP spid="2" grpId="0" animBg="1"/>
      <p:bldP spid="3" grpId="0" animBg="1"/>
      <p:bldP spid="5" grpId="0" animBg="1"/>
      <p:bldP spid="6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6680" y="573890"/>
            <a:ext cx="12192000" cy="580571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2" name="组合 41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145170" y="1485909"/>
            <a:ext cx="48261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alpha val="1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PART ONE</a:t>
            </a:r>
            <a:endParaRPr lang="zh-CN" altLang="en-US" sz="7200" b="1" dirty="0">
              <a:solidFill>
                <a:schemeClr val="bg1">
                  <a:alpha val="1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1" name="标题 3"/>
          <p:cNvSpPr txBox="1"/>
          <p:nvPr/>
        </p:nvSpPr>
        <p:spPr>
          <a:xfrm>
            <a:off x="2145170" y="2592202"/>
            <a:ext cx="9019650" cy="1215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48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Don’t Remember  Me</a:t>
            </a:r>
            <a:endParaRPr lang="zh-CN" altLang="en-US" sz="48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207932" y="2167336"/>
            <a:ext cx="2031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第一部分</a:t>
            </a:r>
          </a:p>
        </p:txBody>
      </p:sp>
      <p:sp>
        <p:nvSpPr>
          <p:cNvPr id="63" name="文本框 9"/>
          <p:cNvSpPr txBox="1"/>
          <p:nvPr>
            <p:custDataLst>
              <p:tags r:id="rId1"/>
            </p:custDataLst>
          </p:nvPr>
        </p:nvSpPr>
        <p:spPr>
          <a:xfrm>
            <a:off x="2207932" y="4073713"/>
            <a:ext cx="7305676" cy="6150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8"/>
                <a:ea typeface="思源黑体" panose="020B0400000000000000" pitchFamily="34" charset="-128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这是一个关于幻想中的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我 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的死亡的故事。一个对于生与死和意义的故事。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2420" y="261696"/>
            <a:ext cx="1130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NO</a:t>
            </a:r>
            <a:r>
              <a:rPr lang="en-US" altLang="zh-CN" sz="16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.01</a:t>
            </a:r>
            <a:endParaRPr lang="zh-CN" altLang="en-US" sz="2400" i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80795" y="3765"/>
            <a:ext cx="6238754" cy="21413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419600"/>
            <a:ext cx="12192000" cy="2438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11" name="."/>
          <p:cNvSpPr/>
          <p:nvPr/>
        </p:nvSpPr>
        <p:spPr bwMode="auto">
          <a:xfrm>
            <a:off x="2057970" y="4973472"/>
            <a:ext cx="8076060" cy="77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游戏类型：解密冒险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RPG</a:t>
            </a: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游戏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游戏平台：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PC</a:t>
            </a: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端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游戏美术风格：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3D</a:t>
            </a: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写实风格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游戏内核：对于生命意义的思考，生与死的抉择，与拯救自己的冒险。</a:t>
            </a:r>
            <a:endParaRPr lang="en-US" altLang="zh-CN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游戏剧情：主角某天收到自己消失的朋友的一封来信，踏上了寻找朋友的冒险。</a:t>
            </a:r>
            <a:r>
              <a: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实际上朋友就是主角自己，这是一段拯救或毁灭自己的旅程。）</a:t>
            </a:r>
            <a:endParaRPr lang="en-US" altLang="zh-CN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2" name="."/>
          <p:cNvSpPr txBox="1"/>
          <p:nvPr/>
        </p:nvSpPr>
        <p:spPr>
          <a:xfrm>
            <a:off x="2057970" y="4594710"/>
            <a:ext cx="6736226" cy="4186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策划阶段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14" name="组合 13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  <a:solidFill>
            <a:srgbClr val="002FA7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  <a:grpFill/>
          </p:grpSpPr>
          <p:sp>
            <p:nvSpPr>
              <p:cNvPr id="36" name="椭圆 35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  <a:grpFill/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  <a:grpFill/>
          </p:grpSpPr>
          <p:sp>
            <p:nvSpPr>
              <p:cNvPr id="30" name="椭圆 29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E7C9EE95-9503-4C1F-DF0B-3E72D3F0A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97" y="-79962"/>
            <a:ext cx="3325092" cy="470378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97B55050-2996-31BB-F818-66968443A9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59" y="-79962"/>
            <a:ext cx="3325092" cy="4696065"/>
          </a:xfrm>
          <a:prstGeom prst="rect">
            <a:avLst/>
          </a:prstGeom>
        </p:spPr>
      </p:pic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DABC3E78-D64F-95A4-65FF-16C4884A32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54" y="-87686"/>
            <a:ext cx="3328953" cy="4703789"/>
          </a:xfrm>
          <a:prstGeom prst="rect">
            <a:avLst/>
          </a:prstGeom>
        </p:spPr>
      </p:pic>
      <p:pic>
        <p:nvPicPr>
          <p:cNvPr id="40" name="图片 39" descr="白板上的文字&#10;&#10;描述已自动生成">
            <a:extLst>
              <a:ext uri="{FF2B5EF4-FFF2-40B4-BE49-F238E27FC236}">
                <a16:creationId xmlns:a16="http://schemas.microsoft.com/office/drawing/2014/main" id="{A6520F29-DBE7-5D45-CD34-55A150B903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10" y="-139306"/>
            <a:ext cx="3586134" cy="2770018"/>
          </a:xfrm>
          <a:prstGeom prst="rect">
            <a:avLst/>
          </a:prstGeom>
        </p:spPr>
      </p:pic>
      <p:pic>
        <p:nvPicPr>
          <p:cNvPr id="42" name="图片 41" descr="图示&#10;&#10;描述已自动生成">
            <a:extLst>
              <a:ext uri="{FF2B5EF4-FFF2-40B4-BE49-F238E27FC236}">
                <a16:creationId xmlns:a16="http://schemas.microsoft.com/office/drawing/2014/main" id="{96F4DF8A-62BC-D471-3636-4956132D2D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10" y="2098824"/>
            <a:ext cx="3586134" cy="2521045"/>
          </a:xfrm>
          <a:prstGeom prst="rect">
            <a:avLst/>
          </a:prstGeom>
        </p:spPr>
      </p:pic>
      <p:pic>
        <p:nvPicPr>
          <p:cNvPr id="44" name="图片 43" descr="墙上贴着许多海报&#10;&#10;描述已自动生成">
            <a:extLst>
              <a:ext uri="{FF2B5EF4-FFF2-40B4-BE49-F238E27FC236}">
                <a16:creationId xmlns:a16="http://schemas.microsoft.com/office/drawing/2014/main" id="{F3D8E953-4758-C055-DA9B-A4E7414E63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05" y="2177702"/>
            <a:ext cx="4325905" cy="2438401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25149" y="2134479"/>
            <a:ext cx="4168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制作阶段</a:t>
            </a:r>
          </a:p>
        </p:txBody>
      </p:sp>
      <p:sp>
        <p:nvSpPr>
          <p:cNvPr id="7" name="任意多边形: 形状 20"/>
          <p:cNvSpPr/>
          <p:nvPr/>
        </p:nvSpPr>
        <p:spPr>
          <a:xfrm>
            <a:off x="226417" y="3263218"/>
            <a:ext cx="5105943" cy="70388"/>
          </a:xfrm>
          <a:custGeom>
            <a:avLst/>
            <a:gdLst>
              <a:gd name="connsiteX0" fmla="*/ 0 w 5105943"/>
              <a:gd name="connsiteY0" fmla="*/ 24669 h 70388"/>
              <a:gd name="connsiteX1" fmla="*/ 194268 w 5105943"/>
              <a:gd name="connsiteY1" fmla="*/ 24669 h 70388"/>
              <a:gd name="connsiteX2" fmla="*/ 194268 w 5105943"/>
              <a:gd name="connsiteY2" fmla="*/ 70388 h 70388"/>
              <a:gd name="connsiteX3" fmla="*/ 0 w 5105943"/>
              <a:gd name="connsiteY3" fmla="*/ 70388 h 70388"/>
              <a:gd name="connsiteX4" fmla="*/ 4911675 w 5105943"/>
              <a:gd name="connsiteY4" fmla="*/ 21144 h 70388"/>
              <a:gd name="connsiteX5" fmla="*/ 5105943 w 5105943"/>
              <a:gd name="connsiteY5" fmla="*/ 21144 h 70388"/>
              <a:gd name="connsiteX6" fmla="*/ 5105943 w 5105943"/>
              <a:gd name="connsiteY6" fmla="*/ 66863 h 70388"/>
              <a:gd name="connsiteX7" fmla="*/ 4911675 w 5105943"/>
              <a:gd name="connsiteY7" fmla="*/ 66863 h 70388"/>
              <a:gd name="connsiteX8" fmla="*/ 3508340 w 5105943"/>
              <a:gd name="connsiteY8" fmla="*/ 17620 h 70388"/>
              <a:gd name="connsiteX9" fmla="*/ 3702608 w 5105943"/>
              <a:gd name="connsiteY9" fmla="*/ 17620 h 70388"/>
              <a:gd name="connsiteX10" fmla="*/ 3702608 w 5105943"/>
              <a:gd name="connsiteY10" fmla="*/ 63339 h 70388"/>
              <a:gd name="connsiteX11" fmla="*/ 3508340 w 5105943"/>
              <a:gd name="connsiteY11" fmla="*/ 63339 h 70388"/>
              <a:gd name="connsiteX12" fmla="*/ 2806672 w 5105943"/>
              <a:gd name="connsiteY12" fmla="*/ 14096 h 70388"/>
              <a:gd name="connsiteX13" fmla="*/ 3000940 w 5105943"/>
              <a:gd name="connsiteY13" fmla="*/ 14096 h 70388"/>
              <a:gd name="connsiteX14" fmla="*/ 3000940 w 5105943"/>
              <a:gd name="connsiteY14" fmla="*/ 59815 h 70388"/>
              <a:gd name="connsiteX15" fmla="*/ 2806672 w 5105943"/>
              <a:gd name="connsiteY15" fmla="*/ 59815 h 70388"/>
              <a:gd name="connsiteX16" fmla="*/ 2105004 w 5105943"/>
              <a:gd name="connsiteY16" fmla="*/ 10572 h 70388"/>
              <a:gd name="connsiteX17" fmla="*/ 2299272 w 5105943"/>
              <a:gd name="connsiteY17" fmla="*/ 10572 h 70388"/>
              <a:gd name="connsiteX18" fmla="*/ 2299272 w 5105943"/>
              <a:gd name="connsiteY18" fmla="*/ 56291 h 70388"/>
              <a:gd name="connsiteX19" fmla="*/ 2105004 w 5105943"/>
              <a:gd name="connsiteY19" fmla="*/ 56291 h 70388"/>
              <a:gd name="connsiteX20" fmla="*/ 1403336 w 5105943"/>
              <a:gd name="connsiteY20" fmla="*/ 7048 h 70388"/>
              <a:gd name="connsiteX21" fmla="*/ 1597604 w 5105943"/>
              <a:gd name="connsiteY21" fmla="*/ 7048 h 70388"/>
              <a:gd name="connsiteX22" fmla="*/ 1597604 w 5105943"/>
              <a:gd name="connsiteY22" fmla="*/ 52767 h 70388"/>
              <a:gd name="connsiteX23" fmla="*/ 1403336 w 5105943"/>
              <a:gd name="connsiteY23" fmla="*/ 52767 h 70388"/>
              <a:gd name="connsiteX24" fmla="*/ 701668 w 5105943"/>
              <a:gd name="connsiteY24" fmla="*/ 3524 h 70388"/>
              <a:gd name="connsiteX25" fmla="*/ 895937 w 5105943"/>
              <a:gd name="connsiteY25" fmla="*/ 3524 h 70388"/>
              <a:gd name="connsiteX26" fmla="*/ 895937 w 5105943"/>
              <a:gd name="connsiteY26" fmla="*/ 49243 h 70388"/>
              <a:gd name="connsiteX27" fmla="*/ 701668 w 5105943"/>
              <a:gd name="connsiteY27" fmla="*/ 49243 h 70388"/>
              <a:gd name="connsiteX28" fmla="*/ 4210008 w 5105943"/>
              <a:gd name="connsiteY28" fmla="*/ 0 h 70388"/>
              <a:gd name="connsiteX29" fmla="*/ 4404276 w 5105943"/>
              <a:gd name="connsiteY29" fmla="*/ 0 h 70388"/>
              <a:gd name="connsiteX30" fmla="*/ 4404276 w 5105943"/>
              <a:gd name="connsiteY30" fmla="*/ 45719 h 70388"/>
              <a:gd name="connsiteX31" fmla="*/ 4210008 w 5105943"/>
              <a:gd name="connsiteY31" fmla="*/ 45719 h 7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05943" h="70388">
                <a:moveTo>
                  <a:pt x="0" y="24669"/>
                </a:moveTo>
                <a:lnTo>
                  <a:pt x="194268" y="24669"/>
                </a:lnTo>
                <a:lnTo>
                  <a:pt x="194268" y="70388"/>
                </a:lnTo>
                <a:lnTo>
                  <a:pt x="0" y="70388"/>
                </a:lnTo>
                <a:close/>
                <a:moveTo>
                  <a:pt x="4911675" y="21144"/>
                </a:moveTo>
                <a:lnTo>
                  <a:pt x="5105943" y="21144"/>
                </a:lnTo>
                <a:lnTo>
                  <a:pt x="5105943" y="66863"/>
                </a:lnTo>
                <a:lnTo>
                  <a:pt x="4911675" y="66863"/>
                </a:lnTo>
                <a:close/>
                <a:moveTo>
                  <a:pt x="3508340" y="17620"/>
                </a:moveTo>
                <a:lnTo>
                  <a:pt x="3702608" y="17620"/>
                </a:lnTo>
                <a:lnTo>
                  <a:pt x="3702608" y="63339"/>
                </a:lnTo>
                <a:lnTo>
                  <a:pt x="3508340" y="63339"/>
                </a:lnTo>
                <a:close/>
                <a:moveTo>
                  <a:pt x="2806672" y="14096"/>
                </a:moveTo>
                <a:lnTo>
                  <a:pt x="3000940" y="14096"/>
                </a:lnTo>
                <a:lnTo>
                  <a:pt x="3000940" y="59815"/>
                </a:lnTo>
                <a:lnTo>
                  <a:pt x="2806672" y="59815"/>
                </a:lnTo>
                <a:close/>
                <a:moveTo>
                  <a:pt x="2105004" y="10572"/>
                </a:moveTo>
                <a:lnTo>
                  <a:pt x="2299272" y="10572"/>
                </a:lnTo>
                <a:lnTo>
                  <a:pt x="2299272" y="56291"/>
                </a:lnTo>
                <a:lnTo>
                  <a:pt x="2105004" y="56291"/>
                </a:lnTo>
                <a:close/>
                <a:moveTo>
                  <a:pt x="1403336" y="7048"/>
                </a:moveTo>
                <a:lnTo>
                  <a:pt x="1597604" y="7048"/>
                </a:lnTo>
                <a:lnTo>
                  <a:pt x="1597604" y="52767"/>
                </a:lnTo>
                <a:lnTo>
                  <a:pt x="1403336" y="52767"/>
                </a:lnTo>
                <a:close/>
                <a:moveTo>
                  <a:pt x="701668" y="3524"/>
                </a:moveTo>
                <a:lnTo>
                  <a:pt x="895937" y="3524"/>
                </a:lnTo>
                <a:lnTo>
                  <a:pt x="895937" y="49243"/>
                </a:lnTo>
                <a:lnTo>
                  <a:pt x="701668" y="49243"/>
                </a:lnTo>
                <a:close/>
                <a:moveTo>
                  <a:pt x="4210008" y="0"/>
                </a:moveTo>
                <a:lnTo>
                  <a:pt x="4404276" y="0"/>
                </a:lnTo>
                <a:lnTo>
                  <a:pt x="4404276" y="45719"/>
                </a:lnTo>
                <a:lnTo>
                  <a:pt x="4210008" y="457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01092" y="3786182"/>
            <a:ext cx="441807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目前进度制作到关卡</a:t>
            </a:r>
            <a:r>
              <a:rPr lang="en-US" altLang="zh-CN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搭建</a:t>
            </a:r>
            <a:r>
              <a:rPr lang="zh-CN" altLang="en-US" sz="12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en-US" altLang="zh-CN" sz="12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30" y="4818299"/>
            <a:ext cx="998293" cy="733245"/>
          </a:xfrm>
          <a:prstGeom prst="rect">
            <a:avLst/>
          </a:prstGeom>
        </p:spPr>
      </p:pic>
      <p:pic>
        <p:nvPicPr>
          <p:cNvPr id="11" name="图片 10" descr="图片包含 桌子, 装饰, 绿色, 大&#10;&#10;描述已自动生成">
            <a:extLst>
              <a:ext uri="{FF2B5EF4-FFF2-40B4-BE49-F238E27FC236}">
                <a16:creationId xmlns:a16="http://schemas.microsoft.com/office/drawing/2014/main" id="{3BD3DBC6-03BD-31D7-BF0F-CB40B5F504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95" y="215267"/>
            <a:ext cx="2651320" cy="2337030"/>
          </a:xfrm>
          <a:prstGeom prst="rect">
            <a:avLst/>
          </a:prstGeom>
        </p:spPr>
      </p:pic>
      <p:pic>
        <p:nvPicPr>
          <p:cNvPr id="17" name="图片 16" descr="电脑的屏幕&#10;&#10;描述已自动生成">
            <a:extLst>
              <a:ext uri="{FF2B5EF4-FFF2-40B4-BE49-F238E27FC236}">
                <a16:creationId xmlns:a16="http://schemas.microsoft.com/office/drawing/2014/main" id="{F281EB32-F44F-0F4F-58C9-84375BF1B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28" y="3507753"/>
            <a:ext cx="5291571" cy="2932343"/>
          </a:xfrm>
          <a:prstGeom prst="rect">
            <a:avLst/>
          </a:prstGeom>
        </p:spPr>
      </p:pic>
      <p:pic>
        <p:nvPicPr>
          <p:cNvPr id="19" name="图片 18" descr="书架上有许多书&#10;&#10;描述已自动生成">
            <a:extLst>
              <a:ext uri="{FF2B5EF4-FFF2-40B4-BE49-F238E27FC236}">
                <a16:creationId xmlns:a16="http://schemas.microsoft.com/office/drawing/2014/main" id="{5955AD32-3FD7-549A-8364-D21A034B21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86" y="2791244"/>
            <a:ext cx="2886013" cy="1780866"/>
          </a:xfrm>
          <a:prstGeom prst="rect">
            <a:avLst/>
          </a:prstGeom>
        </p:spPr>
      </p:pic>
      <p:pic>
        <p:nvPicPr>
          <p:cNvPr id="13" name="图片 12" descr="墙上的海报&#10;&#10;中度可信度描述已自动生成">
            <a:extLst>
              <a:ext uri="{FF2B5EF4-FFF2-40B4-BE49-F238E27FC236}">
                <a16:creationId xmlns:a16="http://schemas.microsoft.com/office/drawing/2014/main" id="{DBC72B2F-D12B-CBA9-089D-A6EFBD5F18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79" y="215267"/>
            <a:ext cx="4093320" cy="2589244"/>
          </a:xfrm>
          <a:prstGeom prst="rect">
            <a:avLst/>
          </a:prstGeom>
        </p:spPr>
      </p:pic>
      <p:pic>
        <p:nvPicPr>
          <p:cNvPr id="15" name="图片 14" descr="图片包含 室内, 桌子, 小, 房间&#10;&#10;描述已自动生成">
            <a:extLst>
              <a:ext uri="{FF2B5EF4-FFF2-40B4-BE49-F238E27FC236}">
                <a16:creationId xmlns:a16="http://schemas.microsoft.com/office/drawing/2014/main" id="{28D36329-64A8-32F4-94C5-F34F5BBAF1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61" y="2215792"/>
            <a:ext cx="3668430" cy="2689509"/>
          </a:xfrm>
          <a:prstGeom prst="rect">
            <a:avLst/>
          </a:prstGeom>
        </p:spPr>
      </p:pic>
      <p:pic>
        <p:nvPicPr>
          <p:cNvPr id="21" name="图片 20" descr="图片包含 室内, 建筑, 电脑, 屏幕&#10;&#10;描述已自动生成">
            <a:extLst>
              <a:ext uri="{FF2B5EF4-FFF2-40B4-BE49-F238E27FC236}">
                <a16:creationId xmlns:a16="http://schemas.microsoft.com/office/drawing/2014/main" id="{08F4C825-DFB4-B63D-DC09-1F75558AF3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61" y="4901046"/>
            <a:ext cx="2914620" cy="1539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739" y="1025838"/>
            <a:ext cx="4869298" cy="48063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6680" y="573890"/>
            <a:ext cx="12192000" cy="580571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2" name="组合 41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384509" y="1525521"/>
            <a:ext cx="49944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alpha val="1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PART TWO</a:t>
            </a:r>
            <a:endParaRPr lang="zh-CN" altLang="en-US" sz="7200" b="1" dirty="0">
              <a:solidFill>
                <a:schemeClr val="bg1">
                  <a:alpha val="1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1" name="标题 3"/>
          <p:cNvSpPr txBox="1"/>
          <p:nvPr/>
        </p:nvSpPr>
        <p:spPr>
          <a:xfrm>
            <a:off x="2384509" y="2619229"/>
            <a:ext cx="5950661" cy="1215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48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Dragon and sea</a:t>
            </a:r>
            <a:endParaRPr lang="zh-CN" altLang="en-US" sz="48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447271" y="2206948"/>
            <a:ext cx="2060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第二部分</a:t>
            </a:r>
          </a:p>
        </p:txBody>
      </p:sp>
      <p:sp>
        <p:nvSpPr>
          <p:cNvPr id="63" name="文本框 9"/>
          <p:cNvSpPr txBox="1"/>
          <p:nvPr>
            <p:custDataLst>
              <p:tags r:id="rId1"/>
            </p:custDataLst>
          </p:nvPr>
        </p:nvSpPr>
        <p:spPr>
          <a:xfrm>
            <a:off x="2384508" y="4003052"/>
            <a:ext cx="6876093" cy="21109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8"/>
                <a:ea typeface="思源黑体" panose="020B0400000000000000" pitchFamily="34" charset="-128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这是一个中国古代神话中的小龙女在现代苏醒，面临严峻的 </a:t>
            </a:r>
            <a:r>
              <a: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海洋污染 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的冒险战斗故事。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en-US" altLang="zh-CN" sz="1600" u="sng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详情请见工作日志。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2420" y="261696"/>
            <a:ext cx="1130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NO</a:t>
            </a:r>
            <a:r>
              <a:rPr lang="en-US" altLang="zh-CN" sz="16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.02</a:t>
            </a:r>
            <a:endParaRPr lang="zh-CN" altLang="en-US" sz="2400" i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6680" y="573890"/>
            <a:ext cx="12192000" cy="580571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95932" y="6140316"/>
            <a:ext cx="294640" cy="303828"/>
            <a:chOff x="1259840" y="5827410"/>
            <a:chExt cx="670560" cy="691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507358" y="366650"/>
            <a:ext cx="294640" cy="303828"/>
            <a:chOff x="1259840" y="5827410"/>
            <a:chExt cx="670560" cy="691470"/>
          </a:xfrm>
        </p:grpSpPr>
        <p:grpSp>
          <p:nvGrpSpPr>
            <p:cNvPr id="42" name="组合 41"/>
            <p:cNvGrpSpPr/>
            <p:nvPr/>
          </p:nvGrpSpPr>
          <p:grpSpPr>
            <a:xfrm>
              <a:off x="1259840" y="5827410"/>
              <a:ext cx="670560" cy="182880"/>
              <a:chOff x="1259840" y="5827410"/>
              <a:chExt cx="670560" cy="1828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840" y="6081705"/>
              <a:ext cx="670560" cy="182880"/>
              <a:chOff x="1259840" y="5827410"/>
              <a:chExt cx="670560" cy="1828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259840" y="6336000"/>
              <a:ext cx="670560" cy="182880"/>
              <a:chOff x="1259840" y="5827410"/>
              <a:chExt cx="670560" cy="18288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5984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0368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747520" y="582741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11562622" y="6292230"/>
            <a:ext cx="199120" cy="199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384509" y="1525521"/>
            <a:ext cx="59370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alpha val="1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PART THREE</a:t>
            </a:r>
            <a:endParaRPr lang="zh-CN" altLang="en-US" sz="7200" b="1" dirty="0">
              <a:solidFill>
                <a:schemeClr val="bg1">
                  <a:alpha val="1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1" name="标题 3"/>
          <p:cNvSpPr txBox="1"/>
          <p:nvPr/>
        </p:nvSpPr>
        <p:spPr>
          <a:xfrm>
            <a:off x="2447271" y="3631481"/>
            <a:ext cx="7230342" cy="1215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48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The Strike of Fate</a:t>
            </a:r>
          </a:p>
          <a:p>
            <a:pPr lvl="0"/>
            <a:endParaRPr lang="zh-CN" altLang="en-US" sz="6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447271" y="220694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第三部分</a:t>
            </a:r>
          </a:p>
        </p:txBody>
      </p:sp>
      <p:sp>
        <p:nvSpPr>
          <p:cNvPr id="63" name="文本框 9"/>
          <p:cNvSpPr txBox="1"/>
          <p:nvPr>
            <p:custDataLst>
              <p:tags r:id="rId1"/>
            </p:custDataLst>
          </p:nvPr>
        </p:nvSpPr>
        <p:spPr>
          <a:xfrm>
            <a:off x="2486153" y="4136709"/>
            <a:ext cx="5253200" cy="5105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8"/>
                <a:ea typeface="思源黑体" panose="020B0400000000000000" pitchFamily="34" charset="-128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关于命运主题的多人竞技卡牌游戏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2420" y="261696"/>
            <a:ext cx="1130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NO</a:t>
            </a:r>
            <a:r>
              <a:rPr lang="en-US" altLang="zh-CN" sz="16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" panose="020B0400000000000000" pitchFamily="34" charset="-122"/>
              </a:rPr>
              <a:t>.03</a:t>
            </a:r>
            <a:endParaRPr lang="zh-CN" altLang="en-US" sz="2400" i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5524500"/>
            <a:ext cx="12192000" cy="133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92699" y="160026"/>
            <a:ext cx="1813560" cy="1813560"/>
          </a:xfrm>
          <a:prstGeom prst="ellipse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5713" y="1581536"/>
            <a:ext cx="4168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策划部分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53334" y="2326266"/>
            <a:ext cx="4418077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游戏规则经过多版本迭代最终决定成型。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F363DF2-C446-102C-3D6A-95742DE6C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34" y="5440"/>
            <a:ext cx="2626226" cy="3714571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070495D2-AF00-E081-BA77-0EE3B9E1CE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49" y="1949"/>
            <a:ext cx="2599228" cy="3666349"/>
          </a:xfrm>
          <a:prstGeom prst="rect">
            <a:avLst/>
          </a:prstGeom>
        </p:spPr>
      </p:pic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C1D20C9C-B974-4637-B0BE-21CCBCEE5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77" y="0"/>
            <a:ext cx="2587424" cy="366634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0459978" y="1935479"/>
            <a:ext cx="914400" cy="914400"/>
          </a:xfrm>
          <a:prstGeom prst="ellipse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6" descr="文本&#10;&#10;中度可信度描述已自动生成">
            <a:extLst>
              <a:ext uri="{FF2B5EF4-FFF2-40B4-BE49-F238E27FC236}">
                <a16:creationId xmlns:a16="http://schemas.microsoft.com/office/drawing/2014/main" id="{EFD415F0-96FA-9965-5499-C56D04507E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68" y="3436619"/>
            <a:ext cx="2448887" cy="3429001"/>
          </a:xfrm>
          <a:prstGeom prst="rect">
            <a:avLst/>
          </a:prstGeom>
        </p:spPr>
      </p:pic>
      <p:pic>
        <p:nvPicPr>
          <p:cNvPr id="19" name="图片 18" descr="文本&#10;&#10;描述已自动生成">
            <a:extLst>
              <a:ext uri="{FF2B5EF4-FFF2-40B4-BE49-F238E27FC236}">
                <a16:creationId xmlns:a16="http://schemas.microsoft.com/office/drawing/2014/main" id="{5BCC5EB5-52B8-BC86-E5CB-DF555E0B03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48" y="3428139"/>
            <a:ext cx="2448887" cy="3427317"/>
          </a:xfrm>
          <a:prstGeom prst="rect">
            <a:avLst/>
          </a:prstGeom>
        </p:spPr>
      </p:pic>
      <p:pic>
        <p:nvPicPr>
          <p:cNvPr id="21" name="图片 20" descr="表格&#10;&#10;描述已自动生成">
            <a:extLst>
              <a:ext uri="{FF2B5EF4-FFF2-40B4-BE49-F238E27FC236}">
                <a16:creationId xmlns:a16="http://schemas.microsoft.com/office/drawing/2014/main" id="{5BE92E16-A6DA-E1DB-AE39-A2F9631BE2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78" y="3436619"/>
            <a:ext cx="2448886" cy="343183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352747" y="4136037"/>
            <a:ext cx="1813560" cy="1813560"/>
          </a:xfrm>
          <a:prstGeom prst="ellipse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8606695" y="3307694"/>
            <a:ext cx="624840" cy="626400"/>
          </a:xfrm>
          <a:prstGeom prst="ellips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5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0778" y="2250489"/>
            <a:ext cx="7171222" cy="4607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-Regular" panose="00000500000000000000" pitchFamily="2" charset="-122"/>
              <a:ea typeface="字魂58号-创中黑-Regular" panose="00000500000000000000" pitchFamily="2" charset="-122"/>
            </a:endParaRPr>
          </a:p>
        </p:txBody>
      </p:sp>
      <p:sp>
        <p:nvSpPr>
          <p:cNvPr id="29" name="Rectangle 18"/>
          <p:cNvSpPr/>
          <p:nvPr/>
        </p:nvSpPr>
        <p:spPr>
          <a:xfrm>
            <a:off x="8314199" y="4170940"/>
            <a:ext cx="3560293" cy="14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制作部分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目前已经完成棋盘与卡牌设计，剩余内容：卡牌文案，棋子建模打印，棋盘卡牌打印制作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grpSp>
        <p:nvGrpSpPr>
          <p:cNvPr id="22" name="组合 28"/>
          <p:cNvGrpSpPr/>
          <p:nvPr>
            <p:custDataLst>
              <p:tags r:id="rId1"/>
            </p:custDataLst>
          </p:nvPr>
        </p:nvGrpSpPr>
        <p:grpSpPr>
          <a:xfrm>
            <a:off x="384709" y="3801608"/>
            <a:ext cx="2382544" cy="2311321"/>
            <a:chOff x="3857454" y="1667593"/>
            <a:chExt cx="1954139" cy="2311321"/>
          </a:xfrm>
        </p:grpSpPr>
        <p:sp>
          <p:nvSpPr>
            <p:cNvPr id="23" name="-文本框 6"/>
            <p:cNvSpPr txBox="1"/>
            <p:nvPr>
              <p:custDataLst>
                <p:tags r:id="rId2"/>
              </p:custDataLst>
            </p:nvPr>
          </p:nvSpPr>
          <p:spPr>
            <a:xfrm>
              <a:off x="3884927" y="1667593"/>
              <a:ext cx="192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思源黑体" panose="020B0400000000000000" pitchFamily="34" charset="-122"/>
                </a:rPr>
                <a:t>输入您的标题</a:t>
              </a:r>
              <a:endParaRPr lang="en-US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4" name="-文本框 42"/>
            <p:cNvSpPr txBox="1"/>
            <p:nvPr>
              <p:custDataLst>
                <p:tags r:id="rId3"/>
              </p:custDataLst>
            </p:nvPr>
          </p:nvSpPr>
          <p:spPr>
            <a:xfrm>
              <a:off x="3857454" y="2206121"/>
              <a:ext cx="1310660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思源黑体" panose="020B0400000000000000" pitchFamily="34" charset="-128"/>
                  <a:ea typeface="思源黑体" panose="020B0400000000000000" pitchFamily="34" charset="-128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amet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,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consectetuer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adipiscing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. Maecenas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porttitor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congue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massa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.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Fusce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黑体" panose="020B0400000000000000" pitchFamily="34" charset="-122"/>
                </a:rPr>
                <a:t>posuere</a:t>
              </a:r>
              <a:endParaRPr lang="en-US" altLang="zh-CN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" panose="020B0400000000000000" pitchFamily="34" charset="-122"/>
              </a:endParaRPr>
            </a:p>
          </p:txBody>
        </p:sp>
      </p:grpSp>
      <p:pic>
        <p:nvPicPr>
          <p:cNvPr id="9" name="图片 8" descr="钟表的特写&#10;&#10;描述已自动生成">
            <a:extLst>
              <a:ext uri="{FF2B5EF4-FFF2-40B4-BE49-F238E27FC236}">
                <a16:creationId xmlns:a16="http://schemas.microsoft.com/office/drawing/2014/main" id="{BEF88622-2D30-FB6C-6D03-169D6400E2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84" y="16147"/>
            <a:ext cx="2494529" cy="2478384"/>
          </a:xfrm>
          <a:prstGeom prst="rect">
            <a:avLst/>
          </a:prstGeom>
        </p:spPr>
      </p:pic>
      <p:pic>
        <p:nvPicPr>
          <p:cNvPr id="11" name="图片 10" descr="徽标&#10;&#10;中度可信度描述已自动生成">
            <a:extLst>
              <a:ext uri="{FF2B5EF4-FFF2-40B4-BE49-F238E27FC236}">
                <a16:creationId xmlns:a16="http://schemas.microsoft.com/office/drawing/2014/main" id="{F4C8A23B-FA46-DF96-F002-E4A48FEA57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1" y="3511730"/>
            <a:ext cx="2237664" cy="3346270"/>
          </a:xfrm>
          <a:prstGeom prst="rect">
            <a:avLst/>
          </a:prstGeom>
        </p:spPr>
      </p:pic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615FCB18-8412-0B92-ACE6-68DAF7136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13" y="2632601"/>
            <a:ext cx="2936236" cy="4729438"/>
          </a:xfrm>
          <a:prstGeom prst="rect">
            <a:avLst/>
          </a:prstGeom>
        </p:spPr>
      </p:pic>
      <p:pic>
        <p:nvPicPr>
          <p:cNvPr id="6" name="图片 5" descr="许多不同颜色的手机&#10;&#10;低可信度描述已自动生成">
            <a:extLst>
              <a:ext uri="{FF2B5EF4-FFF2-40B4-BE49-F238E27FC236}">
                <a16:creationId xmlns:a16="http://schemas.microsoft.com/office/drawing/2014/main" id="{FC0059BB-46A1-76C8-8DA0-99EFCD88F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0" y="0"/>
            <a:ext cx="6102664" cy="3511730"/>
          </a:xfrm>
          <a:prstGeom prst="rect">
            <a:avLst/>
          </a:prstGeom>
        </p:spPr>
      </p:pic>
      <p:pic>
        <p:nvPicPr>
          <p:cNvPr id="13" name="图片 12" descr="黑白色的标志&#10;&#10;低可信度描述已自动生成">
            <a:extLst>
              <a:ext uri="{FF2B5EF4-FFF2-40B4-BE49-F238E27FC236}">
                <a16:creationId xmlns:a16="http://schemas.microsoft.com/office/drawing/2014/main" id="{A4D4B4CF-FEE0-22BF-6AAD-6AC28867CF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75" y="2446539"/>
            <a:ext cx="2559796" cy="4411461"/>
          </a:xfrm>
          <a:prstGeom prst="rect">
            <a:avLst/>
          </a:prstGeom>
        </p:spPr>
      </p:pic>
      <p:pic>
        <p:nvPicPr>
          <p:cNvPr id="17" name="图片 16" descr="图片包含 室内, 华美, 小, 彩色&#10;&#10;描述已自动生成">
            <a:extLst>
              <a:ext uri="{FF2B5EF4-FFF2-40B4-BE49-F238E27FC236}">
                <a16:creationId xmlns:a16="http://schemas.microsoft.com/office/drawing/2014/main" id="{E707F794-6777-D81A-FAE8-10660FF3DC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713" y="0"/>
            <a:ext cx="2494530" cy="249453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423</Words>
  <Application>Microsoft Office PowerPoint</Application>
  <PresentationFormat>宽屏</PresentationFormat>
  <Paragraphs>74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思源黑体</vt:lpstr>
      <vt:lpstr>思源黑体 CN Heavy</vt:lpstr>
      <vt:lpstr>思源黑体 CN Light</vt:lpstr>
      <vt:lpstr>字魂58号-创中黑-Regular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莲子</dc:creator>
  <cp:lastModifiedBy>鹊 云</cp:lastModifiedBy>
  <cp:revision>30</cp:revision>
  <dcterms:created xsi:type="dcterms:W3CDTF">2021-10-24T07:25:00Z</dcterms:created>
  <dcterms:modified xsi:type="dcterms:W3CDTF">2024-06-10T17:30:17Z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3734618590C748FD82DC7DC045556E6B</vt:lpwstr>
  </property>
  <property fmtid="{D5CDD505-2E9C-101B-9397-08002B2CF9AE}" pid="3" name="KSOProductBuildVer">
    <vt:lpwstr>2052-11.1.0.11045</vt:lpwstr>
  </property>
</Properties>
</file>